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325" r:id="rId2"/>
    <p:sldId id="326" r:id="rId3"/>
    <p:sldId id="310" r:id="rId4"/>
    <p:sldId id="342" r:id="rId5"/>
    <p:sldId id="319" r:id="rId6"/>
    <p:sldId id="343" r:id="rId7"/>
    <p:sldId id="344" r:id="rId8"/>
    <p:sldId id="345" r:id="rId9"/>
    <p:sldId id="334" r:id="rId10"/>
    <p:sldId id="348" r:id="rId11"/>
    <p:sldId id="349" r:id="rId12"/>
    <p:sldId id="346" r:id="rId13"/>
    <p:sldId id="347" r:id="rId14"/>
    <p:sldId id="350" r:id="rId15"/>
    <p:sldId id="351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CC"/>
    <a:srgbClr val="F7F7F7"/>
    <a:srgbClr val="39094F"/>
    <a:srgbClr val="660033"/>
    <a:srgbClr val="FF963F"/>
    <a:srgbClr val="EA9600"/>
    <a:srgbClr val="FF9900"/>
    <a:srgbClr val="CC99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1851" autoAdjust="0"/>
  </p:normalViewPr>
  <p:slideViewPr>
    <p:cSldViewPr>
      <p:cViewPr varScale="1">
        <p:scale>
          <a:sx n="57" d="100"/>
          <a:sy n="57" d="100"/>
        </p:scale>
        <p:origin x="2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EAD20E-3977-4438-BC57-3160F5DD47B1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8972D5-B522-4C9A-BDDC-F3883EE0E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353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972D5-B522-4C9A-BDDC-F3883EE0E72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442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972D5-B522-4C9A-BDDC-F3883EE0E72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87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972D5-B522-4C9A-BDDC-F3883EE0E72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187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972D5-B522-4C9A-BDDC-F3883EE0E72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82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396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245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947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338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87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418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327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09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313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742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6BD7-5440-4EE3-9A93-638617711BF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557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06BD7-5440-4EE3-9A93-638617711BF9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33FDD-B037-4F47-9A14-5C53AF091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20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"/>
          <a:stretch/>
        </p:blipFill>
        <p:spPr>
          <a:xfrm>
            <a:off x="-7611" y="-27383"/>
            <a:ext cx="9151611" cy="69022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7611" y="-99393"/>
            <a:ext cx="9159225" cy="69742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9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5040560" cy="302322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652120" y="260648"/>
            <a:ext cx="3312368" cy="30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ТРАНСПОРТНЫЕ ВУЗЫ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РЕАЛИЗАЦИИ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ГОСУДАРСТВЕННОЙ СТРАТЕГИИ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3574132"/>
            <a:ext cx="8856984" cy="2591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Президент Ассоциации вузов транспорта РФ, 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р</a:t>
            </a:r>
            <a:r>
              <a:rPr lang="ru-RU" sz="2400" b="1" dirty="0" smtClean="0">
                <a:solidFill>
                  <a:srgbClr val="002060"/>
                </a:solidFill>
              </a:rPr>
              <a:t>ектор РУТ (МИИТ), д.т.н., профессор</a:t>
            </a:r>
          </a:p>
          <a:p>
            <a:pPr algn="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Борис Лёвин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90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12" y="116632"/>
            <a:ext cx="8924984" cy="5040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ПАРТНЁРЫ РУТ (МИИТ)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764704"/>
            <a:ext cx="2808312" cy="576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solidFill>
                  <a:srgbClr val="C00000"/>
                </a:solidFill>
              </a:rPr>
              <a:t>Даляньский</a:t>
            </a:r>
            <a:r>
              <a:rPr lang="ru-RU" sz="2400" b="1" i="1" dirty="0" smtClean="0">
                <a:solidFill>
                  <a:srgbClr val="C00000"/>
                </a:solidFill>
              </a:rPr>
              <a:t> университет </a:t>
            </a:r>
            <a:r>
              <a:rPr lang="ru-RU" sz="2400" b="1" i="1" dirty="0">
                <a:solidFill>
                  <a:srgbClr val="C00000"/>
                </a:solidFill>
              </a:rPr>
              <a:t>информатики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Совместные бакалаврские программы </a:t>
            </a:r>
            <a:r>
              <a:rPr lang="ru-RU" sz="2000" b="1" dirty="0">
                <a:solidFill>
                  <a:srgbClr val="002060"/>
                </a:solidFill>
              </a:rPr>
              <a:t>двойного диплома по </a:t>
            </a:r>
            <a:r>
              <a:rPr lang="ru-RU" sz="2000" b="1" dirty="0" smtClean="0">
                <a:solidFill>
                  <a:srgbClr val="002060"/>
                </a:solidFill>
              </a:rPr>
              <a:t>направлениям: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«Логистика»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«Лингвистика» 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Лицензия китайского вуза на </a:t>
            </a:r>
            <a:r>
              <a:rPr lang="ru-RU" sz="2000" b="1" dirty="0">
                <a:solidFill>
                  <a:srgbClr val="002060"/>
                </a:solidFill>
              </a:rPr>
              <a:t>направление подготовки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«</a:t>
            </a:r>
            <a:r>
              <a:rPr lang="ru-RU" sz="2000" b="1" dirty="0">
                <a:solidFill>
                  <a:srgbClr val="002060"/>
                </a:solidFill>
              </a:rPr>
              <a:t>Русский язык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764704"/>
            <a:ext cx="3096344" cy="576064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080"/>
              </a:lnSpc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ts val="2250"/>
              </a:lnSpc>
            </a:pPr>
            <a:r>
              <a:rPr lang="ru-RU" sz="2400" b="1" i="1" dirty="0" err="1" smtClean="0">
                <a:solidFill>
                  <a:srgbClr val="C00000"/>
                </a:solidFill>
              </a:rPr>
              <a:t>Шицзячжуанский</a:t>
            </a:r>
            <a:r>
              <a:rPr lang="ru-RU" sz="2400" b="1" i="1" dirty="0" smtClean="0">
                <a:solidFill>
                  <a:srgbClr val="C00000"/>
                </a:solidFill>
              </a:rPr>
              <a:t> железнодорожный технический институт</a:t>
            </a:r>
          </a:p>
          <a:p>
            <a:pPr algn="ctr">
              <a:lnSpc>
                <a:spcPts val="225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Совместный образовательный проект. Подготовка кадров </a:t>
            </a:r>
            <a:r>
              <a:rPr lang="ru-RU" sz="2000" b="1" dirty="0">
                <a:solidFill>
                  <a:srgbClr val="002060"/>
                </a:solidFill>
              </a:rPr>
              <a:t>по направлениям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lnSpc>
                <a:spcPts val="225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Строительство </a:t>
            </a:r>
            <a:r>
              <a:rPr lang="ru-RU" sz="2000" b="1" dirty="0" err="1" smtClean="0">
                <a:solidFill>
                  <a:srgbClr val="002060"/>
                </a:solidFill>
              </a:rPr>
              <a:t>ж.д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  <a:p>
            <a:pPr marL="342900" indent="-342900">
              <a:lnSpc>
                <a:spcPts val="225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Строительство мостов и автомобильных </a:t>
            </a:r>
            <a:r>
              <a:rPr lang="ru-RU" sz="2000" b="1" dirty="0" smtClean="0">
                <a:solidFill>
                  <a:srgbClr val="002060"/>
                </a:solidFill>
              </a:rPr>
              <a:t>дорог </a:t>
            </a:r>
            <a:endParaRPr lang="ru-RU" sz="2000" b="1" dirty="0">
              <a:solidFill>
                <a:srgbClr val="002060"/>
              </a:solidFill>
            </a:endParaRPr>
          </a:p>
          <a:p>
            <a:pPr marL="342900" indent="-342900">
              <a:lnSpc>
                <a:spcPts val="225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Электрификация </a:t>
            </a:r>
            <a:r>
              <a:rPr lang="ru-RU" sz="2000" b="1" dirty="0" err="1" smtClean="0">
                <a:solidFill>
                  <a:srgbClr val="002060"/>
                </a:solidFill>
              </a:rPr>
              <a:t>ж.д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lnSpc>
                <a:spcPts val="225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Сигнализация </a:t>
            </a:r>
            <a:r>
              <a:rPr lang="ru-RU" sz="2000" b="1" dirty="0">
                <a:solidFill>
                  <a:srgbClr val="002060"/>
                </a:solidFill>
              </a:rPr>
              <a:t>и управление на </a:t>
            </a:r>
            <a:r>
              <a:rPr lang="ru-RU" sz="2000" b="1" dirty="0" err="1" smtClean="0">
                <a:solidFill>
                  <a:srgbClr val="002060"/>
                </a:solidFill>
              </a:rPr>
              <a:t>ж.д</a:t>
            </a:r>
            <a:r>
              <a:rPr lang="ru-RU" sz="2000" b="1" dirty="0" smtClean="0">
                <a:solidFill>
                  <a:srgbClr val="002060"/>
                </a:solidFill>
              </a:rPr>
              <a:t>. транспорте</a:t>
            </a:r>
          </a:p>
          <a:p>
            <a:pPr marL="342900" indent="-342900">
              <a:lnSpc>
                <a:spcPts val="225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Электрический </a:t>
            </a:r>
            <a:r>
              <a:rPr lang="ru-RU" sz="2000" b="1" dirty="0">
                <a:solidFill>
                  <a:srgbClr val="002060"/>
                </a:solidFill>
              </a:rPr>
              <a:t>городской рельсовый </a:t>
            </a:r>
            <a:r>
              <a:rPr lang="ru-RU" sz="2000" b="1" dirty="0" smtClean="0">
                <a:solidFill>
                  <a:srgbClr val="002060"/>
                </a:solidFill>
              </a:rPr>
              <a:t>транспорт 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lnSpc>
                <a:spcPts val="2250"/>
              </a:lnSpc>
            </a:pP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764704"/>
            <a:ext cx="3024336" cy="5760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080"/>
              </a:lnSpc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ts val="3080"/>
              </a:lnSpc>
            </a:pPr>
            <a:r>
              <a:rPr lang="ru-RU" sz="2400" b="1" i="1" dirty="0" smtClean="0">
                <a:solidFill>
                  <a:srgbClr val="C00000"/>
                </a:solidFill>
              </a:rPr>
              <a:t>Китайская </a:t>
            </a:r>
            <a:r>
              <a:rPr lang="ru-RU" sz="2400" b="1" i="1" dirty="0">
                <a:solidFill>
                  <a:srgbClr val="C00000"/>
                </a:solidFill>
              </a:rPr>
              <a:t>Инженерная Железнодорожная Корпорация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pPr algn="ctr">
              <a:lnSpc>
                <a:spcPts val="3080"/>
              </a:lnSpc>
            </a:pPr>
            <a:r>
              <a:rPr lang="ru-RU" sz="2400" b="1" i="1" dirty="0" smtClean="0">
                <a:solidFill>
                  <a:srgbClr val="C00000"/>
                </a:solidFill>
              </a:rPr>
              <a:t>«</a:t>
            </a:r>
            <a:r>
              <a:rPr lang="ru-RU" sz="2400" b="1" i="1" dirty="0">
                <a:solidFill>
                  <a:srgbClr val="C00000"/>
                </a:solidFill>
              </a:rPr>
              <a:t>Эр Юань</a:t>
            </a:r>
            <a:r>
              <a:rPr lang="ru-RU" sz="2400" b="1" i="1" dirty="0" smtClean="0">
                <a:solidFill>
                  <a:srgbClr val="C00000"/>
                </a:solidFill>
              </a:rPr>
              <a:t>» </a:t>
            </a:r>
          </a:p>
          <a:p>
            <a:pPr algn="ctr">
              <a:lnSpc>
                <a:spcPts val="308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Дополнительное профессиональное образование на базе МИИТ китайских специалистов </a:t>
            </a:r>
          </a:p>
          <a:p>
            <a:pPr algn="ctr">
              <a:lnSpc>
                <a:spcPts val="308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сфере профессиональных коммуникаций </a:t>
            </a:r>
            <a:r>
              <a:rPr lang="ru-RU" sz="2000" b="1" dirty="0" smtClean="0">
                <a:solidFill>
                  <a:srgbClr val="002060"/>
                </a:solidFill>
              </a:rPr>
              <a:t>транспорта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80028" y="6093296"/>
            <a:ext cx="556468" cy="31921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10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84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12" y="116632"/>
            <a:ext cx="8924984" cy="5040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ПАРТНЁРЫ РУТ (МИИТ)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764704"/>
            <a:ext cx="4176464" cy="576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C00000"/>
                </a:solidFill>
              </a:rPr>
              <a:t>Пекинский транспортный университет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Соглашение о сотрудничестве: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Академическая мобильность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Совместные научные исследования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</a:rPr>
              <a:t>аявки </a:t>
            </a:r>
            <a:r>
              <a:rPr lang="ru-RU" sz="2000" b="1" dirty="0">
                <a:solidFill>
                  <a:srgbClr val="002060"/>
                </a:solidFill>
              </a:rPr>
              <a:t>на получение грантов в государственных фондах России и </a:t>
            </a:r>
            <a:r>
              <a:rPr lang="ru-RU" sz="2000" b="1" dirty="0" smtClean="0">
                <a:solidFill>
                  <a:srgbClr val="002060"/>
                </a:solidFill>
              </a:rPr>
              <a:t>Китая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764704"/>
            <a:ext cx="4536504" cy="576064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080"/>
              </a:lnSpc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Юго-западный транспортный университет </a:t>
            </a:r>
            <a:r>
              <a:rPr lang="ru-RU" sz="2400" b="1" i="1" dirty="0">
                <a:solidFill>
                  <a:srgbClr val="C00000"/>
                </a:solidFill>
              </a:rPr>
              <a:t>г. </a:t>
            </a:r>
            <a:r>
              <a:rPr lang="ru-RU" sz="2400" b="1" i="1" dirty="0" smtClean="0">
                <a:solidFill>
                  <a:srgbClr val="C00000"/>
                </a:solidFill>
              </a:rPr>
              <a:t>Чэнду</a:t>
            </a:r>
          </a:p>
          <a:p>
            <a:pPr algn="ctr">
              <a:lnSpc>
                <a:spcPts val="26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Соглашение о сотрудничестве:</a:t>
            </a: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Создание </a:t>
            </a:r>
            <a:r>
              <a:rPr lang="ru-RU" sz="2000" b="1" dirty="0">
                <a:solidFill>
                  <a:srgbClr val="002060"/>
                </a:solidFill>
              </a:rPr>
              <a:t>Китайско-российского научно-исследовательского Центра геотехнических исследований работы транспортных сооружений в </a:t>
            </a:r>
            <a:r>
              <a:rPr lang="ru-RU" sz="2000" b="1">
                <a:solidFill>
                  <a:srgbClr val="002060"/>
                </a:solidFill>
              </a:rPr>
              <a:t>холодных </a:t>
            </a:r>
            <a:r>
              <a:rPr lang="ru-RU" sz="2000" b="1" smtClean="0">
                <a:solidFill>
                  <a:srgbClr val="002060"/>
                </a:solidFill>
              </a:rPr>
              <a:t>регионах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Поддержка развития </a:t>
            </a:r>
            <a:r>
              <a:rPr lang="ru-RU" sz="2000" b="1" dirty="0">
                <a:solidFill>
                  <a:srgbClr val="002060"/>
                </a:solidFill>
              </a:rPr>
              <a:t>инфраструктуры высокоскоростных железных дорог </a:t>
            </a:r>
            <a:r>
              <a:rPr lang="ru-RU" sz="2000" b="1" dirty="0" smtClean="0">
                <a:solidFill>
                  <a:srgbClr val="002060"/>
                </a:solidFill>
              </a:rPr>
              <a:t>в Китае и в России</a:t>
            </a: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Подготовка к изданию </a:t>
            </a:r>
            <a:r>
              <a:rPr lang="ru-RU" sz="2000" b="1" dirty="0">
                <a:solidFill>
                  <a:srgbClr val="002060"/>
                </a:solidFill>
              </a:rPr>
              <a:t>российско-китайско-английского словаря по терминологии транспортного строительства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16416" y="6093296"/>
            <a:ext cx="576064" cy="2880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11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48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12" y="116632"/>
            <a:ext cx="8924984" cy="74201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СТРУКТКРА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ПАРТНЁРСТВА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2" y="1916832"/>
            <a:ext cx="4316472" cy="34563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16016" y="1412776"/>
            <a:ext cx="4320479" cy="4896544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Среди китайских </a:t>
            </a:r>
            <a:r>
              <a:rPr lang="ru-RU" sz="2400" b="1" dirty="0">
                <a:solidFill>
                  <a:srgbClr val="002060"/>
                </a:solidFill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</a:rPr>
              <a:t>артнёров </a:t>
            </a:r>
            <a:r>
              <a:rPr lang="ru-RU" sz="2400" b="1" dirty="0" smtClean="0">
                <a:solidFill>
                  <a:srgbClr val="002060"/>
                </a:solidFill>
              </a:rPr>
              <a:t>Российских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</a:rPr>
              <a:t>ысших учебных заведений </a:t>
            </a:r>
            <a:r>
              <a:rPr lang="ru-RU" sz="2400" b="1" dirty="0" smtClean="0">
                <a:solidFill>
                  <a:srgbClr val="002060"/>
                </a:solidFill>
              </a:rPr>
              <a:t>транспорта -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вузы</a:t>
            </a:r>
            <a:r>
              <a:rPr lang="ru-RU" sz="2400" b="1" dirty="0" smtClean="0">
                <a:solidFill>
                  <a:srgbClr val="002060"/>
                </a:solidFill>
              </a:rPr>
              <a:t>, предприятия, научные центры, </a:t>
            </a:r>
            <a:r>
              <a:rPr lang="ru-RU" sz="2400" b="1" dirty="0" smtClean="0">
                <a:solidFill>
                  <a:srgbClr val="002060"/>
                </a:solidFill>
              </a:rPr>
              <a:t>корпорации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8424" y="6381328"/>
            <a:ext cx="576064" cy="2880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12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26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44624"/>
            <a:ext cx="8924984" cy="74201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НАПРАВЛЕНИЯ ПАРТНЁРСТВА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12" y="908720"/>
            <a:ext cx="8924983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Реализация </a:t>
            </a:r>
            <a:r>
              <a:rPr lang="ru-RU" sz="2400" b="1" dirty="0">
                <a:solidFill>
                  <a:srgbClr val="FF0000"/>
                </a:solidFill>
              </a:rPr>
              <a:t>совместных </a:t>
            </a:r>
            <a:r>
              <a:rPr lang="ru-RU" sz="2400" b="1" dirty="0" smtClean="0">
                <a:solidFill>
                  <a:srgbClr val="FF0000"/>
                </a:solidFill>
              </a:rPr>
              <a:t>образовательных бакалаврских и магистерских  программ </a:t>
            </a:r>
            <a:r>
              <a:rPr lang="ru-RU" sz="2400" b="1" dirty="0">
                <a:solidFill>
                  <a:srgbClr val="FF0000"/>
                </a:solidFill>
              </a:rPr>
              <a:t>двойных </a:t>
            </a:r>
            <a:r>
              <a:rPr lang="ru-RU" sz="2400" b="1" dirty="0" smtClean="0">
                <a:solidFill>
                  <a:srgbClr val="FF0000"/>
                </a:solidFill>
              </a:rPr>
              <a:t>дипломов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72816"/>
            <a:ext cx="8924983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Актуальные </a:t>
            </a:r>
            <a:r>
              <a:rPr lang="ru-RU" sz="2400" b="1" dirty="0" smtClean="0">
                <a:solidFill>
                  <a:srgbClr val="FF0000"/>
                </a:solidFill>
              </a:rPr>
              <a:t>совместные научно-образовательные проекты </a:t>
            </a:r>
            <a:r>
              <a:rPr lang="ru-RU" sz="2400" b="1" dirty="0" smtClean="0">
                <a:solidFill>
                  <a:srgbClr val="002060"/>
                </a:solidFill>
              </a:rPr>
              <a:t>с  привлечением бизнеса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3861048"/>
            <a:ext cx="8924983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Дальнейшая интеграция деятельности в формате </a:t>
            </a:r>
            <a:r>
              <a:rPr lang="ru-RU" sz="2400" b="1" dirty="0" smtClean="0">
                <a:solidFill>
                  <a:srgbClr val="FF0000"/>
                </a:solidFill>
              </a:rPr>
              <a:t>международных организаций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2636912"/>
            <a:ext cx="8924983" cy="1152128"/>
          </a:xfrm>
          <a:prstGeom prst="rect">
            <a:avLst/>
          </a:prstGeom>
          <a:solidFill>
            <a:srgbClr val="F7F7F7"/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Согласованные программы подготовки кадров </a:t>
            </a:r>
            <a:r>
              <a:rPr lang="ru-RU" sz="2400" b="1" dirty="0" smtClean="0">
                <a:solidFill>
                  <a:srgbClr val="FF0000"/>
                </a:solidFill>
              </a:rPr>
              <a:t>по актуальным специальностям </a:t>
            </a:r>
            <a:r>
              <a:rPr lang="ru-RU" sz="2400" b="1" dirty="0" smtClean="0">
                <a:solidFill>
                  <a:srgbClr val="002060"/>
                </a:solidFill>
              </a:rPr>
              <a:t>( ВСМ, цифровой транспорт, </a:t>
            </a:r>
            <a:r>
              <a:rPr lang="ru-RU" sz="2400" b="1" dirty="0" err="1" smtClean="0">
                <a:solidFill>
                  <a:srgbClr val="002060"/>
                </a:solidFill>
              </a:rPr>
              <a:t>интермодальные</a:t>
            </a:r>
            <a:r>
              <a:rPr lang="ru-RU" sz="2400" b="1" dirty="0" smtClean="0">
                <a:solidFill>
                  <a:srgbClr val="002060"/>
                </a:solidFill>
              </a:rPr>
              <a:t> и </a:t>
            </a:r>
            <a:r>
              <a:rPr lang="ru-RU" sz="2400" b="1" dirty="0" err="1" smtClean="0">
                <a:solidFill>
                  <a:srgbClr val="002060"/>
                </a:solidFill>
              </a:rPr>
              <a:t>мультимодальные</a:t>
            </a:r>
            <a:r>
              <a:rPr lang="ru-RU" sz="2400" b="1" dirty="0" smtClean="0">
                <a:solidFill>
                  <a:srgbClr val="002060"/>
                </a:solidFill>
              </a:rPr>
              <a:t> перевозки, транспортная безопасность)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5877272"/>
            <a:ext cx="8924983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Академические, студенческие, культурные и спортивные обмены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4725144"/>
            <a:ext cx="8924983" cy="1080120"/>
          </a:xfrm>
          <a:prstGeom prst="rect">
            <a:avLst/>
          </a:prstGeom>
          <a:solidFill>
            <a:srgbClr val="FFFFCC"/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Лингвистическая подготовка (центры изучение </a:t>
            </a:r>
            <a:r>
              <a:rPr lang="ru-RU" sz="2400" b="1" dirty="0" smtClean="0">
                <a:solidFill>
                  <a:srgbClr val="FF0000"/>
                </a:solidFill>
              </a:rPr>
              <a:t>русского и китайского языка, как иностранного </a:t>
            </a:r>
            <a:r>
              <a:rPr lang="ru-RU" sz="2400" b="1" dirty="0" smtClean="0">
                <a:solidFill>
                  <a:srgbClr val="002060"/>
                </a:solidFill>
              </a:rPr>
              <a:t>на базе российских и китайских высших учебных заведений </a:t>
            </a:r>
            <a:r>
              <a:rPr lang="ru-RU" sz="2400" b="1" dirty="0" smtClean="0">
                <a:solidFill>
                  <a:srgbClr val="002060"/>
                </a:solidFill>
              </a:rPr>
              <a:t>соответственно)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60433" y="6381328"/>
            <a:ext cx="432048" cy="21602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13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9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12" y="116632"/>
            <a:ext cx="8924984" cy="5040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ИНИЦИАТИВА АССОЦИАЦИИ ВУЗОВ ТРАНСПОРТА РФ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909" y="692696"/>
            <a:ext cx="5982259" cy="19442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56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С </a:t>
            </a:r>
            <a:r>
              <a:rPr lang="ru-RU" sz="1600" b="1" dirty="0" smtClean="0">
                <a:solidFill>
                  <a:srgbClr val="FF3300"/>
                </a:solidFill>
              </a:rPr>
              <a:t>2014 года </a:t>
            </a:r>
            <a:r>
              <a:rPr lang="ru-RU" sz="1600" b="1" dirty="0" smtClean="0">
                <a:solidFill>
                  <a:srgbClr val="002060"/>
                </a:solidFill>
              </a:rPr>
              <a:t>в России и во Франции проходят ежегодные </a:t>
            </a:r>
            <a:r>
              <a:rPr lang="ru-RU" sz="1600" b="1" dirty="0" smtClean="0">
                <a:solidFill>
                  <a:srgbClr val="FF0000"/>
                </a:solidFill>
              </a:rPr>
              <a:t>Международные конференции </a:t>
            </a:r>
            <a:r>
              <a:rPr lang="ru-RU" sz="1600" b="1" dirty="0" smtClean="0">
                <a:solidFill>
                  <a:srgbClr val="002060"/>
                </a:solidFill>
              </a:rPr>
              <a:t>вузов </a:t>
            </a:r>
            <a:r>
              <a:rPr lang="ru-RU" sz="1600" b="1" dirty="0">
                <a:solidFill>
                  <a:srgbClr val="002060"/>
                </a:solidFill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</a:rPr>
              <a:t>вух стран по вопросам </a:t>
            </a:r>
            <a:r>
              <a:rPr lang="ru-RU" sz="1600" b="1" dirty="0" smtClean="0">
                <a:solidFill>
                  <a:srgbClr val="FF0000"/>
                </a:solidFill>
              </a:rPr>
              <a:t>дальнейшего развития транспортного образования в условиях интернационализации образования </a:t>
            </a:r>
            <a:r>
              <a:rPr lang="ru-RU" sz="1600" b="1" dirty="0" smtClean="0">
                <a:solidFill>
                  <a:srgbClr val="002060"/>
                </a:solidFill>
              </a:rPr>
              <a:t>с участием представителей:</a:t>
            </a:r>
          </a:p>
          <a:p>
            <a:pPr algn="ctr">
              <a:lnSpc>
                <a:spcPts val="1560"/>
              </a:lnSpc>
            </a:pP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Российско-Французского Совета </a:t>
            </a:r>
            <a:r>
              <a:rPr lang="ru-RU" sz="1600" b="1" dirty="0">
                <a:solidFill>
                  <a:srgbClr val="002060"/>
                </a:solidFill>
              </a:rPr>
              <a:t>по экономическим, финансовым, промышленным и торговым вопросам (СЕФИК), Посольства Франции в России, </a:t>
            </a:r>
            <a:r>
              <a:rPr lang="ru-RU" sz="1600" b="1" dirty="0" smtClean="0">
                <a:solidFill>
                  <a:srgbClr val="002060"/>
                </a:solidFill>
              </a:rPr>
              <a:t>Национальных органов транспорта обеих стран, российских и французских транспортных компаний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92696"/>
            <a:ext cx="2592288" cy="1944215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107504" y="2852936"/>
            <a:ext cx="5982259" cy="1944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6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С </a:t>
            </a:r>
            <a:r>
              <a:rPr lang="ru-RU" sz="1600" b="1" dirty="0" smtClean="0">
                <a:solidFill>
                  <a:srgbClr val="FF0000"/>
                </a:solidFill>
              </a:rPr>
              <a:t>2014 г</a:t>
            </a:r>
            <a:r>
              <a:rPr lang="ru-RU" sz="1600" b="1" dirty="0" smtClean="0">
                <a:solidFill>
                  <a:srgbClr val="002060"/>
                </a:solidFill>
              </a:rPr>
              <a:t>ода в Китае и в России </a:t>
            </a:r>
            <a:r>
              <a:rPr lang="ru-RU" sz="1600" b="1" dirty="0">
                <a:solidFill>
                  <a:srgbClr val="002060"/>
                </a:solidFill>
              </a:rPr>
              <a:t>проходят ежегодные </a:t>
            </a:r>
            <a:r>
              <a:rPr lang="ru-RU" sz="1600" b="1" dirty="0" smtClean="0">
                <a:solidFill>
                  <a:srgbClr val="002060"/>
                </a:solidFill>
              </a:rPr>
              <a:t>Форумы Ассоциации </a:t>
            </a:r>
            <a:r>
              <a:rPr lang="ru-RU" sz="1600" b="1" dirty="0">
                <a:solidFill>
                  <a:srgbClr val="002060"/>
                </a:solidFill>
              </a:rPr>
              <a:t>ректоров транспортных вузов России и </a:t>
            </a:r>
            <a:r>
              <a:rPr lang="ru-RU" sz="1600" b="1" dirty="0" smtClean="0">
                <a:solidFill>
                  <a:srgbClr val="002060"/>
                </a:solidFill>
              </a:rPr>
              <a:t>Китая</a:t>
            </a:r>
          </a:p>
          <a:p>
            <a:pPr algn="ctr">
              <a:lnSpc>
                <a:spcPts val="186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Цель деятельности Ассоциации: содействие</a:t>
            </a:r>
          </a:p>
          <a:p>
            <a:pPr algn="ctr">
              <a:lnSpc>
                <a:spcPts val="1860"/>
              </a:lnSpc>
            </a:pPr>
            <a:r>
              <a:rPr lang="ru-RU" sz="1600" b="1" dirty="0">
                <a:solidFill>
                  <a:srgbClr val="FF0000"/>
                </a:solidFill>
              </a:rPr>
              <a:t>и</a:t>
            </a:r>
            <a:r>
              <a:rPr lang="ru-RU" sz="1600" b="1" dirty="0" smtClean="0">
                <a:solidFill>
                  <a:srgbClr val="FF0000"/>
                </a:solidFill>
              </a:rPr>
              <a:t>нтеграции вузов  в </a:t>
            </a:r>
            <a:r>
              <a:rPr lang="ru-RU" sz="1600" b="1" dirty="0">
                <a:solidFill>
                  <a:srgbClr val="FF0000"/>
                </a:solidFill>
              </a:rPr>
              <a:t>мировое образовательное и научное</a:t>
            </a:r>
          </a:p>
          <a:p>
            <a:pPr algn="ctr">
              <a:lnSpc>
                <a:spcPts val="1860"/>
              </a:lnSpc>
            </a:pPr>
            <a:r>
              <a:rPr lang="ru-RU" sz="1600" b="1" dirty="0">
                <a:solidFill>
                  <a:srgbClr val="FF0000"/>
                </a:solidFill>
              </a:rPr>
              <a:t>сообщество, </a:t>
            </a:r>
            <a:r>
              <a:rPr lang="ru-RU" sz="1600" b="1" dirty="0" smtClean="0">
                <a:solidFill>
                  <a:srgbClr val="002060"/>
                </a:solidFill>
              </a:rPr>
              <a:t>повышение рейтингов вузов </a:t>
            </a:r>
            <a:r>
              <a:rPr lang="ru-RU" sz="1600" b="1" dirty="0">
                <a:solidFill>
                  <a:srgbClr val="002060"/>
                </a:solidFill>
              </a:rPr>
              <a:t>двух стран на международном рынке образования, содействие экспорту</a:t>
            </a:r>
          </a:p>
          <a:p>
            <a:pPr algn="ctr">
              <a:lnSpc>
                <a:spcPts val="1860"/>
              </a:lnSpc>
            </a:pPr>
            <a:r>
              <a:rPr lang="ru-RU" sz="1600" b="1" dirty="0">
                <a:solidFill>
                  <a:srgbClr val="002060"/>
                </a:solidFill>
              </a:rPr>
              <a:t>образовательных услуг, развитие транспортных </a:t>
            </a:r>
            <a:r>
              <a:rPr lang="ru-RU" sz="1600" b="1" dirty="0" smtClean="0">
                <a:solidFill>
                  <a:srgbClr val="002060"/>
                </a:solidFill>
              </a:rPr>
              <a:t>отраслей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852936"/>
            <a:ext cx="2664296" cy="194421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173917" y="5013177"/>
            <a:ext cx="4902139" cy="15841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6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Провести в 2018 </a:t>
            </a:r>
            <a:r>
              <a:rPr lang="ru-RU" sz="1600" b="1" dirty="0" smtClean="0">
                <a:solidFill>
                  <a:srgbClr val="FF0000"/>
                </a:solidFill>
              </a:rPr>
              <a:t>году в России международную конференцию на тему «Евроазиатские транспортные коридоры</a:t>
            </a:r>
            <a:r>
              <a:rPr lang="ru-RU" sz="1600" b="1" dirty="0">
                <a:solidFill>
                  <a:srgbClr val="FF0000"/>
                </a:solidFill>
              </a:rPr>
              <a:t>.</a:t>
            </a:r>
            <a:r>
              <a:rPr lang="ru-RU" sz="1600" b="1" dirty="0" smtClean="0">
                <a:solidFill>
                  <a:srgbClr val="FF0000"/>
                </a:solidFill>
              </a:rPr>
              <a:t> Кадровая политика»</a:t>
            </a:r>
            <a:r>
              <a:rPr lang="ru-RU" sz="1600" b="1" dirty="0" smtClean="0">
                <a:solidFill>
                  <a:srgbClr val="002060"/>
                </a:solidFill>
              </a:rPr>
              <a:t> с участием представителей национальных органов транспорта, бизнеса, вузов Китая, России и Франции, ведущих международных организаций транспорта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301208"/>
            <a:ext cx="1152128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301207"/>
            <a:ext cx="1152128" cy="8640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283077"/>
            <a:ext cx="1152128" cy="8822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5" name="Прямоугольник 14"/>
          <p:cNvSpPr/>
          <p:nvPr/>
        </p:nvSpPr>
        <p:spPr>
          <a:xfrm>
            <a:off x="8388424" y="6309320"/>
            <a:ext cx="576064" cy="2880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14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43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2234" y="836341"/>
            <a:ext cx="8724261" cy="547297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27648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08" y="2132856"/>
            <a:ext cx="8964488" cy="460851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ts val="2580"/>
              </a:lnSpc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Содействовать </a:t>
            </a:r>
            <a:r>
              <a:rPr lang="ru-RU" sz="2400" b="1" dirty="0">
                <a:solidFill>
                  <a:srgbClr val="002060"/>
                </a:solidFill>
              </a:rPr>
              <a:t>реализации транспортных и инфраструктурных проектов, в том числе высокоскоростной магистрали Москва ­– Казань, железнодорожного моста </a:t>
            </a:r>
            <a:r>
              <a:rPr lang="ru-RU" sz="2400" b="1" dirty="0" err="1">
                <a:solidFill>
                  <a:srgbClr val="002060"/>
                </a:solidFill>
              </a:rPr>
              <a:t>Нижнеленинское</a:t>
            </a:r>
            <a:r>
              <a:rPr lang="ru-RU" sz="2400" b="1" dirty="0">
                <a:solidFill>
                  <a:srgbClr val="002060"/>
                </a:solidFill>
              </a:rPr>
              <a:t> – </a:t>
            </a:r>
            <a:r>
              <a:rPr lang="ru-RU" sz="2400" b="1" dirty="0" err="1">
                <a:solidFill>
                  <a:srgbClr val="002060"/>
                </a:solidFill>
              </a:rPr>
              <a:t>Тунцзян</a:t>
            </a:r>
            <a:r>
              <a:rPr lang="ru-RU" sz="2400" b="1" dirty="0">
                <a:solidFill>
                  <a:srgbClr val="002060"/>
                </a:solidFill>
              </a:rPr>
              <a:t>, трансграничного автомобильного мостового перехода Благовещенск – </a:t>
            </a:r>
            <a:r>
              <a:rPr lang="ru-RU" sz="2400" b="1" dirty="0" err="1">
                <a:solidFill>
                  <a:srgbClr val="002060"/>
                </a:solidFill>
              </a:rPr>
              <a:t>Хэйхэ</a:t>
            </a:r>
            <a:r>
              <a:rPr lang="ru-RU" sz="2400" b="1" dirty="0">
                <a:solidFill>
                  <a:srgbClr val="002060"/>
                </a:solidFill>
              </a:rPr>
              <a:t>; созданию экономического коридора Россия – Китай – </a:t>
            </a:r>
            <a:r>
              <a:rPr lang="ru-RU" sz="2400" b="1" dirty="0" smtClean="0">
                <a:solidFill>
                  <a:srgbClr val="002060"/>
                </a:solidFill>
              </a:rPr>
              <a:t>Монголия</a:t>
            </a:r>
          </a:p>
          <a:p>
            <a:pPr marL="342900" indent="-342900">
              <a:lnSpc>
                <a:spcPts val="2580"/>
              </a:lnSpc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Продолжать </a:t>
            </a:r>
            <a:r>
              <a:rPr lang="ru-RU" sz="2400" b="1" dirty="0">
                <a:solidFill>
                  <a:srgbClr val="002060"/>
                </a:solidFill>
              </a:rPr>
              <a:t>работу по строительству пункта пропуска Большой Уссурийский – </a:t>
            </a:r>
            <a:r>
              <a:rPr lang="ru-RU" sz="2400" b="1" dirty="0" err="1" smtClean="0">
                <a:solidFill>
                  <a:srgbClr val="002060"/>
                </a:solidFill>
              </a:rPr>
              <a:t>Хэйсяцзыдао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lnSpc>
                <a:spcPts val="2580"/>
              </a:lnSpc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</a:rPr>
              <a:t>ринимать </a:t>
            </a:r>
            <a:r>
              <a:rPr lang="ru-RU" sz="2400" b="1" dirty="0">
                <a:solidFill>
                  <a:srgbClr val="002060"/>
                </a:solidFill>
              </a:rPr>
              <a:t>взаимные меры по улучшению условий для осуществления перевозок товаров по Транссибирской железнодорожной магистрали в страны </a:t>
            </a:r>
            <a:r>
              <a:rPr lang="ru-RU" sz="2400" b="1" dirty="0" smtClean="0">
                <a:solidFill>
                  <a:srgbClr val="002060"/>
                </a:solidFill>
              </a:rPr>
              <a:t>Европы</a:t>
            </a:r>
          </a:p>
          <a:p>
            <a:pPr marL="342900" indent="-342900">
              <a:lnSpc>
                <a:spcPts val="2580"/>
              </a:lnSpc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 Ускорить </a:t>
            </a:r>
            <a:r>
              <a:rPr lang="ru-RU" sz="2400" b="1" dirty="0">
                <a:solidFill>
                  <a:srgbClr val="002060"/>
                </a:solidFill>
              </a:rPr>
              <a:t>создание международных транспортных коридоров «Приморье-1» и «Приморье-2</a:t>
            </a:r>
            <a:r>
              <a:rPr lang="ru-RU" sz="2400" b="1" dirty="0" smtClean="0">
                <a:solidFill>
                  <a:srgbClr val="002060"/>
                </a:solidFill>
              </a:rPr>
              <a:t>»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008" y="116632"/>
            <a:ext cx="8964488" cy="189961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Из «Совместного заявления </a:t>
            </a:r>
            <a:r>
              <a:rPr lang="ru-RU" sz="2000" b="1" dirty="0">
                <a:solidFill>
                  <a:srgbClr val="FF0000"/>
                </a:solidFill>
              </a:rPr>
              <a:t>Российской Федерации и Китайской Народной Республики о дальнейшем углублении отношений всеобъемлющего партнёрства и стратегического </a:t>
            </a:r>
            <a:r>
              <a:rPr lang="ru-RU" sz="2000" b="1" dirty="0" smtClean="0">
                <a:solidFill>
                  <a:srgbClr val="FF0000"/>
                </a:solidFill>
              </a:rPr>
              <a:t>взаимодействия»</a:t>
            </a:r>
          </a:p>
          <a:p>
            <a:pPr algn="r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4 июля 2017 г.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8424" y="6309320"/>
            <a:ext cx="576064" cy="2880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14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4194"/>
            <a:ext cx="9144000" cy="72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1536" tIns="25768" rIns="51536" bIns="25768" anchor="ctr"/>
          <a:lstStyle/>
          <a:p>
            <a:pPr algn="ctr">
              <a:defRPr/>
            </a:pP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ПЕРСПЕКТИВЫ И ПРИОРИТЕТЫ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954016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2736"/>
            <a:ext cx="3816424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49080"/>
            <a:ext cx="3024336" cy="21374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149080"/>
            <a:ext cx="3024336" cy="21374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149080"/>
            <a:ext cx="2873897" cy="21374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388424" y="6381328"/>
            <a:ext cx="576064" cy="2880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01922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08" y="836712"/>
            <a:ext cx="8964488" cy="288032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58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Встречное движение Китая и России к </a:t>
            </a:r>
            <a:r>
              <a:rPr lang="ru-RU" sz="2000" b="1" dirty="0" smtClean="0">
                <a:solidFill>
                  <a:srgbClr val="FF0000"/>
                </a:solidFill>
              </a:rPr>
              <a:t>формированию единой транспортно-логистической системы Евразии </a:t>
            </a:r>
            <a:r>
              <a:rPr lang="ru-RU" sz="2000" b="1" dirty="0" smtClean="0">
                <a:solidFill>
                  <a:srgbClr val="002060"/>
                </a:solidFill>
              </a:rPr>
              <a:t>и наращиванию </a:t>
            </a:r>
            <a:r>
              <a:rPr lang="ru-RU" sz="2000" b="1" dirty="0" smtClean="0">
                <a:solidFill>
                  <a:srgbClr val="FF0000"/>
                </a:solidFill>
              </a:rPr>
              <a:t>объёмов партнёрства в этой сфере в интересах двух стран </a:t>
            </a:r>
            <a:r>
              <a:rPr lang="ru-RU" sz="2000" b="1" dirty="0" smtClean="0">
                <a:solidFill>
                  <a:srgbClr val="002060"/>
                </a:solidFill>
              </a:rPr>
              <a:t>требует системной интеграции деятельности на уровнях:</a:t>
            </a:r>
          </a:p>
          <a:p>
            <a:pPr marL="342900" indent="-342900">
              <a:lnSpc>
                <a:spcPts val="2580"/>
              </a:lnSpc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FF0000"/>
                </a:solidFill>
              </a:rPr>
              <a:t>Национальных органов транспорта</a:t>
            </a:r>
          </a:p>
          <a:p>
            <a:pPr marL="342900" indent="-342900">
              <a:lnSpc>
                <a:spcPts val="2580"/>
              </a:lnSpc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FF0000"/>
                </a:solidFill>
              </a:rPr>
              <a:t>Ведущих бизнес-структур</a:t>
            </a:r>
          </a:p>
          <a:p>
            <a:pPr marL="342900" indent="-342900">
              <a:lnSpc>
                <a:spcPts val="2580"/>
              </a:lnSpc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FF0000"/>
                </a:solidFill>
              </a:rPr>
              <a:t>Транспортных высших учебных заведений</a:t>
            </a:r>
          </a:p>
          <a:p>
            <a:pPr marL="342900" indent="-342900">
              <a:lnSpc>
                <a:spcPts val="2580"/>
              </a:lnSpc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FF0000"/>
                </a:solidFill>
              </a:rPr>
              <a:t>Научных центров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008" y="116632"/>
            <a:ext cx="8964488" cy="5760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СИСТЕМНАЯ ИНТЕГРАЦИЯ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05064"/>
            <a:ext cx="3528392" cy="2664296"/>
          </a:xfrm>
          <a:prstGeom prst="rect">
            <a:avLst/>
          </a:prstGeom>
        </p:spPr>
      </p:pic>
      <p:sp>
        <p:nvSpPr>
          <p:cNvPr id="5" name="Стрелка влево 4"/>
          <p:cNvSpPr/>
          <p:nvPr/>
        </p:nvSpPr>
        <p:spPr>
          <a:xfrm>
            <a:off x="3707904" y="5032600"/>
            <a:ext cx="792088" cy="628648"/>
          </a:xfrm>
          <a:prstGeom prst="leftArrow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3933056"/>
            <a:ext cx="4320480" cy="2736304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8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Повышение роли  вузов  транспорта  Китая и России </a:t>
            </a:r>
          </a:p>
          <a:p>
            <a:pPr algn="ctr">
              <a:lnSpc>
                <a:spcPts val="2580"/>
              </a:lnSpc>
            </a:pPr>
            <a:r>
              <a:rPr lang="ru-RU" sz="2000" b="1" i="1" dirty="0" smtClean="0">
                <a:solidFill>
                  <a:srgbClr val="FF0000"/>
                </a:solidFill>
              </a:rPr>
              <a:t>в кадровом и научном </a:t>
            </a:r>
          </a:p>
          <a:p>
            <a:pPr algn="ctr">
              <a:lnSpc>
                <a:spcPts val="2580"/>
              </a:lnSpc>
            </a:pPr>
            <a:r>
              <a:rPr lang="ru-RU" sz="2000" b="1" i="1" dirty="0" smtClean="0">
                <a:solidFill>
                  <a:srgbClr val="FF0000"/>
                </a:solidFill>
              </a:rPr>
              <a:t>обеспечении государственной </a:t>
            </a:r>
            <a:r>
              <a:rPr lang="ru-RU" sz="2000" b="1" i="1" dirty="0">
                <a:solidFill>
                  <a:srgbClr val="FF0000"/>
                </a:solidFill>
              </a:rPr>
              <a:t>п</a:t>
            </a:r>
            <a:r>
              <a:rPr lang="ru-RU" sz="2000" b="1" i="1" dirty="0" smtClean="0">
                <a:solidFill>
                  <a:srgbClr val="FF0000"/>
                </a:solidFill>
              </a:rPr>
              <a:t>олитики  двух стран </a:t>
            </a:r>
          </a:p>
          <a:p>
            <a:pPr algn="ctr">
              <a:lnSpc>
                <a:spcPts val="258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по развитию многопланового</a:t>
            </a:r>
          </a:p>
          <a:p>
            <a:pPr algn="ctr">
              <a:lnSpc>
                <a:spcPts val="2580"/>
              </a:lnSpc>
            </a:pPr>
            <a:r>
              <a:rPr lang="ru-RU" sz="2000" b="1" dirty="0">
                <a:solidFill>
                  <a:srgbClr val="002060"/>
                </a:solidFill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</a:rPr>
              <a:t>тратегического социально-экономического партнёрства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04448" y="6309320"/>
            <a:ext cx="360040" cy="2880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46298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159"/>
            <a:ext cx="9144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1536" tIns="25768" rIns="51536" bIns="25768" anchor="ctr"/>
          <a:lstStyle/>
          <a:p>
            <a:pPr algn="ctr">
              <a:lnSpc>
                <a:spcPts val="2680"/>
              </a:lnSpc>
              <a:defRPr/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ПАРТНЁРСТВО В ФОРМАТЕ МЕЖДУНАРОДНЫХ ЭКОНОМИЧЕСКИХ</a:t>
            </a:r>
            <a:b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И ТРАНСПОРТНЫХ ОРГАНИЗАЦИЙ И ОБЪЕДИНЕНИЙ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9" name="Рисунок 18" descr="C:\Users\Отдел по связям\Documents\UIC-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3212976"/>
            <a:ext cx="2343056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Отдел по связям\Documents\осжд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80728"/>
            <a:ext cx="288032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Users\Отдел по связям\Documents\logo-top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4941168"/>
            <a:ext cx="2088231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40768"/>
            <a:ext cx="3024336" cy="2016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33056"/>
            <a:ext cx="3096344" cy="2232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28800"/>
            <a:ext cx="3096344" cy="1368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573016"/>
            <a:ext cx="2880321" cy="23042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388424" y="6309320"/>
            <a:ext cx="576064" cy="2880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49071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08" y="116632"/>
            <a:ext cx="8964488" cy="7200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Май 2014.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АССОЦИАЦИЯ РЕКТОРОВ ТРАНСПОРТНЫХ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ВУЗОВ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РФ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И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КНР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5472608" cy="30183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059" y="4293096"/>
            <a:ext cx="8598398" cy="230425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80"/>
              </a:lnSpc>
            </a:pPr>
            <a:r>
              <a:rPr lang="ru-RU" sz="2400" b="1" i="1" dirty="0">
                <a:solidFill>
                  <a:srgbClr val="FF0000"/>
                </a:solidFill>
              </a:rPr>
              <a:t>«Правительство России поддерживает программу сотрудничества между транспортными вузами России и </a:t>
            </a:r>
            <a:r>
              <a:rPr lang="ru-RU" sz="2400" b="1" i="1" dirty="0" smtClean="0">
                <a:solidFill>
                  <a:srgbClr val="FF0000"/>
                </a:solidFill>
              </a:rPr>
              <a:t>Китая. Будущее </a:t>
            </a:r>
            <a:r>
              <a:rPr lang="ru-RU" sz="2400" b="1" i="1" dirty="0">
                <a:solidFill>
                  <a:srgbClr val="FF0000"/>
                </a:solidFill>
              </a:rPr>
              <a:t>транспортной отрасли находится в наших руках и формируется в стенах транспортных </a:t>
            </a:r>
            <a:r>
              <a:rPr lang="ru-RU" sz="2400" b="1" i="1" dirty="0" smtClean="0">
                <a:solidFill>
                  <a:srgbClr val="FF0000"/>
                </a:solidFill>
              </a:rPr>
              <a:t>университетов»</a:t>
            </a:r>
          </a:p>
          <a:p>
            <a:pPr algn="r">
              <a:lnSpc>
                <a:spcPts val="258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Министр транспорта РФ М.Ю. Соколов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19" y="1268760"/>
            <a:ext cx="3384375" cy="23762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Члены Ассоциации: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24  </a:t>
            </a:r>
            <a:r>
              <a:rPr lang="ru-RU" sz="2000" b="1" dirty="0" smtClean="0">
                <a:solidFill>
                  <a:srgbClr val="002060"/>
                </a:solidFill>
              </a:rPr>
              <a:t>вуза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39094F"/>
                </a:solidFill>
              </a:rPr>
              <a:t>Китайской Народной Республики и Российской Федерации</a:t>
            </a:r>
            <a:endParaRPr lang="ru-RU" sz="2000" b="1" dirty="0">
              <a:solidFill>
                <a:srgbClr val="39094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48464" y="6309320"/>
            <a:ext cx="360039" cy="2880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01318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058" y="3332262"/>
            <a:ext cx="8958437" cy="211296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28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Участники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Российский университет транспорта (МИИТ), Уральский государственный университет </a:t>
            </a:r>
            <a:r>
              <a:rPr lang="ru-RU" sz="2400" b="1" dirty="0">
                <a:solidFill>
                  <a:srgbClr val="002060"/>
                </a:solidFill>
              </a:rPr>
              <a:t>путей </a:t>
            </a:r>
            <a:r>
              <a:rPr lang="ru-RU" sz="2400" b="1" dirty="0" smtClean="0">
                <a:solidFill>
                  <a:srgbClr val="002060"/>
                </a:solidFill>
              </a:rPr>
              <a:t>сообщения, </a:t>
            </a:r>
            <a:r>
              <a:rPr lang="ru-RU" sz="2400" b="1" dirty="0" err="1" smtClean="0">
                <a:solidFill>
                  <a:srgbClr val="002060"/>
                </a:solidFill>
              </a:rPr>
              <a:t>Чжэнчжоуский</a:t>
            </a:r>
            <a:r>
              <a:rPr lang="ru-RU" sz="2400" b="1" dirty="0" smtClean="0">
                <a:solidFill>
                  <a:srgbClr val="002060"/>
                </a:solidFill>
              </a:rPr>
              <a:t> железнодорожный профессионально-технический институт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008" y="116632"/>
            <a:ext cx="8964488" cy="7200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Июнь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2016. ОБРАЗОВАТЕЛЬНЫЙ ПРОЕКТ «ИНСТИТУТ ВСМ ЕВРАЗИЯ» </a:t>
            </a:r>
          </a:p>
          <a:p>
            <a:pPr algn="ctr">
              <a:lnSpc>
                <a:spcPct val="150000"/>
              </a:lnSpc>
            </a:pP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836712"/>
            <a:ext cx="3333750" cy="24955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5589240"/>
            <a:ext cx="8958437" cy="122413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Подготовка для КНР И РФ  высококвалифицированных </a:t>
            </a:r>
            <a:r>
              <a:rPr lang="ru-RU" sz="2400" b="1" dirty="0">
                <a:solidFill>
                  <a:srgbClr val="002060"/>
                </a:solidFill>
              </a:rPr>
              <a:t>специалистов </a:t>
            </a:r>
            <a:r>
              <a:rPr lang="ru-RU" sz="2400" b="1" dirty="0" smtClean="0">
                <a:solidFill>
                  <a:srgbClr val="002060"/>
                </a:solidFill>
              </a:rPr>
              <a:t>для ВСМ по </a:t>
            </a:r>
            <a:r>
              <a:rPr lang="ru-RU" sz="2400" b="1" dirty="0" smtClean="0">
                <a:solidFill>
                  <a:srgbClr val="FF0000"/>
                </a:solidFill>
              </a:rPr>
              <a:t>22</a:t>
            </a:r>
            <a:r>
              <a:rPr lang="ru-RU" sz="2400" b="1" dirty="0" smtClean="0">
                <a:solidFill>
                  <a:srgbClr val="002060"/>
                </a:solidFill>
              </a:rPr>
              <a:t> специальностям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8424" y="6309320"/>
            <a:ext cx="576064" cy="2880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49476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058" y="908720"/>
            <a:ext cx="8958437" cy="230425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8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Участники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342900">
              <a:lnSpc>
                <a:spcPts val="2080"/>
              </a:lnSpc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К</a:t>
            </a:r>
            <a:r>
              <a:rPr lang="ru-RU" sz="2400" b="1" dirty="0" smtClean="0">
                <a:solidFill>
                  <a:srgbClr val="002060"/>
                </a:solidFill>
              </a:rPr>
              <a:t>омпания </a:t>
            </a:r>
            <a:r>
              <a:rPr lang="ru-RU" sz="2400" b="1" dirty="0">
                <a:solidFill>
                  <a:srgbClr val="002060"/>
                </a:solidFill>
              </a:rPr>
              <a:t>«С</a:t>
            </a:r>
            <a:r>
              <a:rPr lang="en-US" sz="2400" b="1" dirty="0">
                <a:solidFill>
                  <a:srgbClr val="002060"/>
                </a:solidFill>
              </a:rPr>
              <a:t>RR</a:t>
            </a:r>
            <a:r>
              <a:rPr lang="ru-RU" sz="2400" b="1" dirty="0">
                <a:solidFill>
                  <a:srgbClr val="002060"/>
                </a:solidFill>
              </a:rPr>
              <a:t>С </a:t>
            </a:r>
            <a:r>
              <a:rPr lang="en-US" sz="2400" b="1" dirty="0">
                <a:solidFill>
                  <a:srgbClr val="002060"/>
                </a:solidFill>
              </a:rPr>
              <a:t>Changchun»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342900">
              <a:lnSpc>
                <a:spcPts val="2080"/>
              </a:lnSpc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Российский университет транспорта (МИИТ)</a:t>
            </a:r>
          </a:p>
          <a:p>
            <a:pPr marL="342900">
              <a:lnSpc>
                <a:spcPts val="2080"/>
              </a:lnSpc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ОАО «Скоростные </a:t>
            </a:r>
            <a:r>
              <a:rPr lang="ru-RU" sz="2400" b="1" dirty="0" smtClean="0">
                <a:solidFill>
                  <a:srgbClr val="002060"/>
                </a:solidFill>
              </a:rPr>
              <a:t>магистрали»</a:t>
            </a:r>
          </a:p>
          <a:p>
            <a:pPr marL="342900">
              <a:lnSpc>
                <a:spcPts val="2080"/>
              </a:lnSpc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АО </a:t>
            </a:r>
            <a:r>
              <a:rPr lang="ru-RU" sz="2400" b="1" dirty="0">
                <a:solidFill>
                  <a:srgbClr val="002060"/>
                </a:solidFill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</a:rPr>
              <a:t>ВНИИЖТ»</a:t>
            </a:r>
          </a:p>
          <a:p>
            <a:pPr marL="342900">
              <a:lnSpc>
                <a:spcPts val="2080"/>
              </a:lnSpc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ОАО </a:t>
            </a:r>
            <a:r>
              <a:rPr lang="ru-RU" sz="2400" b="1" dirty="0">
                <a:solidFill>
                  <a:srgbClr val="002060"/>
                </a:solidFill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</a:rPr>
              <a:t>НИАС»</a:t>
            </a:r>
          </a:p>
          <a:p>
            <a:pPr marL="342900">
              <a:lnSpc>
                <a:spcPts val="2080"/>
              </a:lnSpc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 АО </a:t>
            </a:r>
            <a:r>
              <a:rPr lang="ru-RU" sz="2400" b="1" dirty="0">
                <a:solidFill>
                  <a:srgbClr val="002060"/>
                </a:solidFill>
              </a:rPr>
              <a:t>«ВНИКТИ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pPr marL="342900">
              <a:lnSpc>
                <a:spcPts val="2080"/>
              </a:lnSpc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</a:rPr>
              <a:t>ФГУП </a:t>
            </a:r>
            <a:r>
              <a:rPr lang="ru-RU" sz="2400" b="1" dirty="0">
                <a:solidFill>
                  <a:srgbClr val="002060"/>
                </a:solidFill>
              </a:rPr>
              <a:t>ВНИИЖГ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008" y="116632"/>
            <a:ext cx="8964488" cy="7200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Декабрь 2016 г. СОГЛАШЕНИЕ О СОЗДАНИИ РОССИЙСКО-КИТАЙСКОГО НАУЧНО-ОБРАЗОВАТЕЛЬНОГО ЦЕНТРА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429000"/>
            <a:ext cx="8958437" cy="331236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ts val="228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Организация </a:t>
            </a:r>
            <a:r>
              <a:rPr lang="ru-RU" b="1" dirty="0">
                <a:solidFill>
                  <a:srgbClr val="002060"/>
                </a:solidFill>
              </a:rPr>
              <a:t>и реализация совместных исследований в </a:t>
            </a:r>
            <a:r>
              <a:rPr lang="ru-RU" b="1" dirty="0">
                <a:solidFill>
                  <a:srgbClr val="FF0000"/>
                </a:solidFill>
              </a:rPr>
              <a:t>области разработки высокоскоростного подвижного состава и взаимодействия подвижного состава с инфраструктурой железнодорожного </a:t>
            </a:r>
            <a:r>
              <a:rPr lang="ru-RU" b="1" dirty="0" smtClean="0">
                <a:solidFill>
                  <a:srgbClr val="FF0000"/>
                </a:solidFill>
              </a:rPr>
              <a:t>транспорта</a:t>
            </a:r>
            <a:endParaRPr lang="ru-RU" b="1" dirty="0">
              <a:solidFill>
                <a:srgbClr val="FF0000"/>
              </a:solidFill>
            </a:endParaRPr>
          </a:p>
          <a:p>
            <a:pPr marL="285750" indent="-285750">
              <a:lnSpc>
                <a:spcPts val="228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Реализация </a:t>
            </a:r>
            <a:r>
              <a:rPr lang="ru-RU" b="1" dirty="0" smtClean="0">
                <a:solidFill>
                  <a:srgbClr val="FF0000"/>
                </a:solidFill>
              </a:rPr>
              <a:t>совместных </a:t>
            </a:r>
            <a:r>
              <a:rPr lang="ru-RU" b="1" dirty="0">
                <a:solidFill>
                  <a:srgbClr val="FF0000"/>
                </a:solidFill>
              </a:rPr>
              <a:t>инженерных проектов </a:t>
            </a:r>
            <a:r>
              <a:rPr lang="ru-RU" b="1" dirty="0">
                <a:solidFill>
                  <a:srgbClr val="002060"/>
                </a:solidFill>
              </a:rPr>
              <a:t>в области разработки высокоскоростного подвижного состава, проектирования и эксплуатации объектов, систем и </a:t>
            </a:r>
            <a:r>
              <a:rPr lang="ru-RU" b="1" dirty="0" smtClean="0">
                <a:solidFill>
                  <a:srgbClr val="002060"/>
                </a:solidFill>
              </a:rPr>
              <a:t>устройств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lnSpc>
                <a:spcPts val="2280"/>
              </a:lnSpc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Подготовка </a:t>
            </a:r>
            <a:r>
              <a:rPr lang="ru-RU" b="1" dirty="0">
                <a:solidFill>
                  <a:srgbClr val="002060"/>
                </a:solidFill>
              </a:rPr>
              <a:t>и переподготовка </a:t>
            </a:r>
            <a:r>
              <a:rPr lang="ru-RU" b="1" dirty="0">
                <a:solidFill>
                  <a:srgbClr val="FF0000"/>
                </a:solidFill>
              </a:rPr>
              <a:t>квалифицированных инженерных кадров </a:t>
            </a:r>
            <a:r>
              <a:rPr lang="ru-RU" b="1" dirty="0" smtClean="0">
                <a:solidFill>
                  <a:srgbClr val="FF0000"/>
                </a:solidFill>
              </a:rPr>
              <a:t>для ВСД </a:t>
            </a:r>
            <a:r>
              <a:rPr lang="ru-RU" b="1" dirty="0" smtClean="0">
                <a:solidFill>
                  <a:srgbClr val="002060"/>
                </a:solidFill>
              </a:rPr>
              <a:t>с </a:t>
            </a:r>
            <a:r>
              <a:rPr lang="ru-RU" b="1" dirty="0">
                <a:solidFill>
                  <a:srgbClr val="002060"/>
                </a:solidFill>
              </a:rPr>
              <a:t>учетом передового российского и китайского </a:t>
            </a:r>
            <a:r>
              <a:rPr lang="ru-RU" b="1" dirty="0" smtClean="0">
                <a:solidFill>
                  <a:srgbClr val="002060"/>
                </a:solidFill>
              </a:rPr>
              <a:t>опыта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lnSpc>
                <a:spcPts val="228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Организация трансфера технологий и локализация производства продукции для создания и эксплуатации объектов, систем и устройств инфраструктуры высокоскоростного железнодорожного </a:t>
            </a:r>
            <a:r>
              <a:rPr lang="ru-RU" b="1" dirty="0" smtClean="0">
                <a:solidFill>
                  <a:srgbClr val="002060"/>
                </a:solidFill>
              </a:rPr>
              <a:t>транспорта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8424" y="6309320"/>
            <a:ext cx="576064" cy="2880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53261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3765376"/>
            <a:ext cx="2592288" cy="5997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6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РУТ (МИИТ)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7052" y="3765376"/>
            <a:ext cx="2775108" cy="5997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60"/>
              </a:lnSpc>
            </a:pPr>
            <a:r>
              <a:rPr lang="ru-RU" b="1" dirty="0">
                <a:solidFill>
                  <a:srgbClr val="002060"/>
                </a:solidFill>
              </a:rPr>
              <a:t>Международная </a:t>
            </a:r>
            <a:r>
              <a:rPr lang="ru-RU" b="1" dirty="0" smtClean="0">
                <a:solidFill>
                  <a:srgbClr val="002060"/>
                </a:solidFill>
              </a:rPr>
              <a:t>корпорация «Евразия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89380" y="3765376"/>
            <a:ext cx="2415068" cy="5997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60"/>
              </a:lnSpc>
            </a:pPr>
            <a:r>
              <a:rPr lang="ru-RU" b="1" dirty="0">
                <a:solidFill>
                  <a:srgbClr val="002060"/>
                </a:solidFill>
              </a:rPr>
              <a:t>Акционерное общество «</a:t>
            </a:r>
            <a:r>
              <a:rPr lang="ru-RU" b="1" dirty="0" err="1">
                <a:solidFill>
                  <a:srgbClr val="002060"/>
                </a:solidFill>
              </a:rPr>
              <a:t>Гринвуд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12" name="Правая фигурная скобка 11"/>
          <p:cNvSpPr/>
          <p:nvPr/>
        </p:nvSpPr>
        <p:spPr>
          <a:xfrm rot="16200000" flipH="1">
            <a:off x="4006922" y="1476342"/>
            <a:ext cx="285490" cy="6212113"/>
          </a:xfrm>
          <a:prstGeom prst="rightBrace">
            <a:avLst>
              <a:gd name="adj1" fmla="val 8333"/>
              <a:gd name="adj2" fmla="val 50180"/>
            </a:avLst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4869160"/>
            <a:ext cx="8136904" cy="12241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Совместный проект </a:t>
            </a:r>
            <a:r>
              <a:rPr lang="ru-RU" b="1" dirty="0" smtClean="0">
                <a:solidFill>
                  <a:srgbClr val="FF0000"/>
                </a:solidFill>
              </a:rPr>
              <a:t>по подготовке студентов из Китая </a:t>
            </a:r>
            <a:r>
              <a:rPr lang="ru-RU" b="1" dirty="0" smtClean="0">
                <a:solidFill>
                  <a:srgbClr val="002060"/>
                </a:solidFill>
              </a:rPr>
              <a:t>( </a:t>
            </a:r>
            <a:r>
              <a:rPr lang="ru-RU" b="1" dirty="0">
                <a:solidFill>
                  <a:srgbClr val="002060"/>
                </a:solidFill>
              </a:rPr>
              <a:t>профессиональная, гуманитарная, </a:t>
            </a:r>
            <a:r>
              <a:rPr lang="ru-RU" b="1" dirty="0" smtClean="0">
                <a:solidFill>
                  <a:srgbClr val="002060"/>
                </a:solidFill>
              </a:rPr>
              <a:t>лингвистическая) преподавателями МИИТ на базе университета и площадях АО «</a:t>
            </a:r>
            <a:r>
              <a:rPr lang="ru-RU" b="1" dirty="0" err="1" smtClean="0">
                <a:solidFill>
                  <a:srgbClr val="002060"/>
                </a:solidFill>
              </a:rPr>
              <a:t>Гринвуд</a:t>
            </a:r>
            <a:r>
              <a:rPr lang="ru-RU" b="1" dirty="0" smtClean="0">
                <a:solidFill>
                  <a:srgbClr val="002060"/>
                </a:solidFill>
              </a:rPr>
              <a:t>» с </a:t>
            </a:r>
            <a:r>
              <a:rPr lang="ru-RU" b="1" dirty="0" smtClean="0">
                <a:solidFill>
                  <a:srgbClr val="FF0000"/>
                </a:solidFill>
              </a:rPr>
              <a:t>прохождением практики студентов и их последующим трудоустройством на китайских предприятиях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6165304"/>
            <a:ext cx="8136904" cy="5760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ts val="2160"/>
              </a:lnSpc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Начало реализации проекта – </a:t>
            </a:r>
            <a:r>
              <a:rPr lang="ru-RU" b="1" dirty="0" smtClean="0">
                <a:solidFill>
                  <a:srgbClr val="FF0000"/>
                </a:solidFill>
              </a:rPr>
              <a:t>2018 год</a:t>
            </a:r>
          </a:p>
          <a:p>
            <a:pPr marL="285750" indent="-285750">
              <a:lnSpc>
                <a:spcPts val="2160"/>
              </a:lnSpc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Ежегодный набор студентов из Китая – до </a:t>
            </a:r>
            <a:r>
              <a:rPr lang="ru-RU" b="1" dirty="0" smtClean="0">
                <a:solidFill>
                  <a:srgbClr val="FF0000"/>
                </a:solidFill>
              </a:rPr>
              <a:t>200 чел.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5688" y="44624"/>
            <a:ext cx="8474784" cy="70855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Октябрь 2017. СОГЛАШЕНИЕ О РЕАЛИЗАЦИИ ОБРАЗОВАТЕЛЬНОГО ПРОЕКТА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36712"/>
            <a:ext cx="4536504" cy="28083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388424" y="6309320"/>
            <a:ext cx="576064" cy="2880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70620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5071</TotalTime>
  <Words>913</Words>
  <Application>Microsoft Office PowerPoint</Application>
  <PresentationFormat>Экран (4:3)</PresentationFormat>
  <Paragraphs>127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Московский государственный университет путей сообщения (МИИТ)</dc:title>
  <dc:creator>VAS</dc:creator>
  <cp:lastModifiedBy>user</cp:lastModifiedBy>
  <cp:revision>703</cp:revision>
  <cp:lastPrinted>2016-09-19T05:40:35Z</cp:lastPrinted>
  <dcterms:created xsi:type="dcterms:W3CDTF">2010-03-11T14:10:03Z</dcterms:created>
  <dcterms:modified xsi:type="dcterms:W3CDTF">2017-12-11T13:20:24Z</dcterms:modified>
</cp:coreProperties>
</file>